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57" r:id="rId4"/>
    <p:sldId id="258" r:id="rId5"/>
    <p:sldId id="261" r:id="rId6"/>
    <p:sldId id="259" r:id="rId7"/>
    <p:sldId id="268" r:id="rId8"/>
    <p:sldId id="264" r:id="rId9"/>
    <p:sldId id="263" r:id="rId10"/>
    <p:sldId id="269" r:id="rId11"/>
    <p:sldId id="262" r:id="rId12"/>
    <p:sldId id="267" r:id="rId13"/>
    <p:sldId id="266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70" d="100"/>
          <a:sy n="70" d="100"/>
        </p:scale>
        <p:origin x="9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297FB-D910-480C-94A9-C8AD617386C3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BC1C2-A5E9-466E-9C93-D88F34131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users/2933414/kamil-barto%c5%84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occurrence of collisions in manatees does not differ with combinations of the size, sex, region or season where they may be independent of one another or interact.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BC1C2-A5E9-466E-9C93-D88F341311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Xtable</a:t>
            </a:r>
            <a:r>
              <a:rPr lang="en-US" dirty="0" smtClean="0"/>
              <a:t>, Vegan,</a:t>
            </a:r>
            <a:r>
              <a:rPr lang="en-US" baseline="0" dirty="0" smtClean="0"/>
              <a:t> R , </a:t>
            </a:r>
            <a:r>
              <a:rPr lang="en-US" baseline="0" dirty="0" err="1" smtClean="0"/>
              <a:t>MuMin</a:t>
            </a:r>
            <a:r>
              <a:rPr lang="en-US" baseline="0" dirty="0" smtClean="0"/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Kamil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Bartoń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themselves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being active on stack overflow and providing R helper code to format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MuMin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BC1C2-A5E9-466E-9C93-D88F341311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4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0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8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3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5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xtabl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-project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21" y="1122363"/>
            <a:ext cx="10490579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Examining the relationship between manatee physiology and environment and manatee death by watercraft collision.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Steven Layne</a:t>
            </a:r>
          </a:p>
          <a:p>
            <a:pPr algn="r"/>
            <a:r>
              <a:rPr lang="en-US" dirty="0" smtClean="0"/>
              <a:t>Manatee Enthusiast</a:t>
            </a:r>
          </a:p>
        </p:txBody>
      </p:sp>
    </p:spTree>
    <p:extLst>
      <p:ext uri="{BB962C8B-B14F-4D97-AF65-F5344CB8AC3E}">
        <p14:creationId xmlns:p14="http://schemas.microsoft.com/office/powerpoint/2010/main" val="4356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918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Two Populations</a:t>
            </a:r>
            <a:endParaRPr lang="en-US" sz="4400" dirty="0">
              <a:latin typeface="+mj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01254" y="2074460"/>
            <a:ext cx="3125337" cy="2251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44770" y="2074460"/>
            <a:ext cx="3125337" cy="2251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42447" y="3002507"/>
            <a:ext cx="244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Collisions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85963" y="3002507"/>
            <a:ext cx="244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 Collisions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8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NDMS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883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7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92" y="0"/>
            <a:ext cx="8944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16" y="407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Future </a:t>
            </a:r>
            <a:r>
              <a:rPr lang="en-US" dirty="0" smtClean="0"/>
              <a:t>Studies(</a:t>
            </a:r>
            <a:r>
              <a:rPr lang="en-US" sz="3200" dirty="0" smtClean="0"/>
              <a:t>Frequency Distributions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598395"/>
              </p:ext>
            </p:extLst>
          </p:nvPr>
        </p:nvGraphicFramePr>
        <p:xfrm>
          <a:off x="128516" y="1366318"/>
          <a:ext cx="582257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307"/>
                <a:gridCol w="676307"/>
                <a:gridCol w="2948270"/>
                <a:gridCol w="676307"/>
                <a:gridCol w="845383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NorthEast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</a:t>
                      </a:r>
                      <a:r>
                        <a:rPr lang="en-US" sz="1300" b="1" u="none" strike="noStrike" dirty="0">
                          <a:effectLst/>
                        </a:rPr>
                        <a:t>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                             </a:t>
                      </a:r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Other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242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142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0.16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157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0.17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Verified: Not Recovered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898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687575"/>
              </p:ext>
            </p:extLst>
          </p:nvPr>
        </p:nvGraphicFramePr>
        <p:xfrm>
          <a:off x="128518" y="3899327"/>
          <a:ext cx="5822573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307"/>
                <a:gridCol w="676307"/>
                <a:gridCol w="2948270"/>
                <a:gridCol w="676307"/>
                <a:gridCol w="845382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NorthWest</a:t>
                      </a:r>
                      <a:r>
                        <a:rPr lang="en-US" sz="1300" u="none" strike="noStrike" dirty="0" smtClean="0">
                          <a:effectLst/>
                        </a:rPr>
                        <a:t> </a:t>
                      </a:r>
                      <a:r>
                        <a:rPr lang="en-US" sz="1300" b="1" u="none" strike="noStrike" dirty="0">
                          <a:effectLst/>
                        </a:rPr>
                        <a:t>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Watercraft Collision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0.13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33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0.17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58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0.31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Verified: Not Recovered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0.10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189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416132"/>
              </p:ext>
            </p:extLst>
          </p:nvPr>
        </p:nvGraphicFramePr>
        <p:xfrm>
          <a:off x="6236362" y="1366318"/>
          <a:ext cx="580551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325"/>
                <a:gridCol w="674325"/>
                <a:gridCol w="2939633"/>
                <a:gridCol w="674325"/>
                <a:gridCol w="842906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SouthEast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Central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Flood Gate/Canal Lock: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897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492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0.11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324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1078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0.24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417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910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Verified: Not Recovered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104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Total: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4495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60488"/>
              </p:ext>
            </p:extLst>
          </p:nvPr>
        </p:nvGraphicFramePr>
        <p:xfrm>
          <a:off x="6236363" y="3912976"/>
          <a:ext cx="580551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325"/>
                <a:gridCol w="674325"/>
                <a:gridCol w="2939633"/>
                <a:gridCol w="674325"/>
                <a:gridCol w="842906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SouthWest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984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307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0.07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958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0.22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761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0.18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Undetermined: Other 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231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Undetermined: Too Decomposed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Verified: Not Recovered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132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4301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12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David </a:t>
            </a:r>
            <a:r>
              <a:rPr lang="en-US" dirty="0"/>
              <a:t>B. Dahl (2016). </a:t>
            </a:r>
            <a:r>
              <a:rPr lang="en-US" dirty="0" err="1"/>
              <a:t>xtable</a:t>
            </a:r>
            <a:r>
              <a:rPr lang="en-US" dirty="0"/>
              <a:t>: Export Tables to </a:t>
            </a:r>
            <a:r>
              <a:rPr lang="en-US" dirty="0" err="1"/>
              <a:t>LaTeX</a:t>
            </a:r>
            <a:r>
              <a:rPr lang="en-US" dirty="0"/>
              <a:t> or HTML. R package version </a:t>
            </a:r>
            <a:r>
              <a:rPr lang="en-US" dirty="0" smtClean="0"/>
              <a:t>1.8-2.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CRAN.R-project.org/package=xtable</a:t>
            </a:r>
            <a:endParaRPr lang="en-US" dirty="0" smtClean="0"/>
          </a:p>
          <a:p>
            <a:r>
              <a:rPr lang="en-US" dirty="0" err="1" smtClean="0"/>
              <a:t>Jari</a:t>
            </a:r>
            <a:r>
              <a:rPr lang="en-US" dirty="0" smtClean="0"/>
              <a:t> </a:t>
            </a:r>
            <a:r>
              <a:rPr lang="en-US" dirty="0" err="1"/>
              <a:t>Oksanen</a:t>
            </a:r>
            <a:r>
              <a:rPr lang="en-US" dirty="0"/>
              <a:t>, F. Guillaume Blanchet, Roeland </a:t>
            </a:r>
            <a:r>
              <a:rPr lang="en-US" dirty="0" err="1"/>
              <a:t>Kindt</a:t>
            </a:r>
            <a:r>
              <a:rPr lang="en-US" dirty="0"/>
              <a:t>, Pierre Legendre, Peter R. Minchin, R. B. O'Hara, Gavin </a:t>
            </a:r>
            <a:r>
              <a:rPr lang="en-US" dirty="0" smtClean="0"/>
              <a:t>L. Simpson</a:t>
            </a:r>
            <a:r>
              <a:rPr lang="en-US" dirty="0"/>
              <a:t>, Peter </a:t>
            </a:r>
            <a:r>
              <a:rPr lang="en-US" dirty="0" err="1"/>
              <a:t>Solymos</a:t>
            </a:r>
            <a:r>
              <a:rPr lang="en-US" dirty="0"/>
              <a:t>, M. Henry H. Stevens and Helene Wagner (2016). vegan: Community Ecology Package. </a:t>
            </a:r>
            <a:r>
              <a:rPr lang="en-US" dirty="0" smtClean="0"/>
              <a:t>R package </a:t>
            </a:r>
            <a:r>
              <a:rPr lang="en-US" dirty="0"/>
              <a:t>version 2.3-4. https://CRAN.R-project.org/package=vegan</a:t>
            </a:r>
            <a:endParaRPr lang="en-US" dirty="0" smtClean="0"/>
          </a:p>
          <a:p>
            <a:r>
              <a:rPr lang="en-US" dirty="0" smtClean="0"/>
              <a:t>*</a:t>
            </a:r>
            <a:r>
              <a:rPr lang="en-US" dirty="0" err="1" smtClean="0"/>
              <a:t>Kamil</a:t>
            </a:r>
            <a:r>
              <a:rPr lang="en-US" dirty="0" smtClean="0"/>
              <a:t> </a:t>
            </a:r>
            <a:r>
              <a:rPr lang="en-US" dirty="0"/>
              <a:t>Barton (2016). </a:t>
            </a:r>
            <a:r>
              <a:rPr lang="en-US" dirty="0" err="1"/>
              <a:t>MuMIn</a:t>
            </a:r>
            <a:r>
              <a:rPr lang="en-US" dirty="0"/>
              <a:t>: Multi-Model Inference. R package version 1.15.6</a:t>
            </a:r>
            <a:r>
              <a:rPr lang="en-US" dirty="0" smtClean="0"/>
              <a:t>. </a:t>
            </a:r>
            <a:r>
              <a:rPr lang="en-US" dirty="0"/>
              <a:t>https://CRAN.R-project.org/package=MuMIn </a:t>
            </a:r>
            <a:endParaRPr lang="en-US" dirty="0" smtClean="0"/>
          </a:p>
          <a:p>
            <a:r>
              <a:rPr lang="en-US" dirty="0" smtClean="0"/>
              <a:t>R </a:t>
            </a:r>
            <a:r>
              <a:rPr lang="en-US" dirty="0"/>
              <a:t>Core Team (2015). R: A language and environment for statistical computing. R Foundation for </a:t>
            </a:r>
            <a:r>
              <a:rPr lang="en-US" dirty="0" smtClean="0"/>
              <a:t>Statistical Computing</a:t>
            </a:r>
            <a:r>
              <a:rPr lang="en-US" dirty="0"/>
              <a:t>, Vienna, Austria. URL </a:t>
            </a:r>
            <a:r>
              <a:rPr lang="en-US" dirty="0">
                <a:hlinkClick r:id="rId4"/>
              </a:rPr>
              <a:t>https://www.R-project.org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 err="1" smtClean="0"/>
              <a:t>Kamil</a:t>
            </a:r>
            <a:r>
              <a:rPr lang="en-US" dirty="0" smtClean="0"/>
              <a:t> is awesome.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3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Dataset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Size (cm)</a:t>
            </a:r>
          </a:p>
          <a:p>
            <a:r>
              <a:rPr lang="en-US" dirty="0" smtClean="0"/>
              <a:t>Waterways(Low </a:t>
            </a:r>
            <a:r>
              <a:rPr lang="en-US" dirty="0"/>
              <a:t>Counts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Counties  -----</a:t>
            </a:r>
            <a:endParaRPr lang="en-US" dirty="0" smtClean="0"/>
          </a:p>
          <a:p>
            <a:r>
              <a:rPr lang="en-US" dirty="0" smtClean="0"/>
              <a:t>Cities        -----</a:t>
            </a:r>
          </a:p>
          <a:p>
            <a:endParaRPr lang="en-US" dirty="0" smtClean="0"/>
          </a:p>
          <a:p>
            <a:r>
              <a:rPr lang="en-US" smtClean="0"/>
              <a:t>Sex(M,F,U) </a:t>
            </a:r>
            <a:r>
              <a:rPr lang="en-US" smtClean="0">
                <a:sym typeface="Wingdings" panose="05000000000000000000" pitchFamily="2" charset="2"/>
              </a:rPr>
              <a:t> Sex(M,F)</a:t>
            </a:r>
            <a:endParaRPr lang="en-US" dirty="0" smtClean="0"/>
          </a:p>
          <a:p>
            <a:r>
              <a:rPr lang="en-US" dirty="0" smtClean="0"/>
              <a:t>Date  </a:t>
            </a:r>
            <a:r>
              <a:rPr lang="en-US" dirty="0" smtClean="0">
                <a:sym typeface="Wingdings" panose="05000000000000000000" pitchFamily="2" charset="2"/>
              </a:rPr>
              <a:t> Seasons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111690" y="3454541"/>
            <a:ext cx="3814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|</a:t>
            </a:r>
            <a:r>
              <a:rPr lang="en-US" sz="2800" dirty="0" smtClean="0"/>
              <a:t> Regions(NW,NE,SW,SE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924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Null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H0: The occurrence of collisions in manatees does not differ with size, sex, region or season.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1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GLM Based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Explanatory Variables</a:t>
            </a:r>
          </a:p>
          <a:p>
            <a:pPr lvl="1"/>
            <a:r>
              <a:rPr lang="en-US" dirty="0" smtClean="0"/>
              <a:t>Sex: Categorical</a:t>
            </a:r>
          </a:p>
          <a:p>
            <a:pPr lvl="1"/>
            <a:r>
              <a:rPr lang="en-US" dirty="0" smtClean="0"/>
              <a:t>Region: Categorical</a:t>
            </a:r>
          </a:p>
          <a:p>
            <a:pPr lvl="1"/>
            <a:r>
              <a:rPr lang="en-US" dirty="0" smtClean="0"/>
              <a:t>Season: Categorical </a:t>
            </a:r>
          </a:p>
          <a:p>
            <a:pPr lvl="1"/>
            <a:r>
              <a:rPr lang="en-US" dirty="0" smtClean="0"/>
              <a:t>Size(cm): Continuous</a:t>
            </a:r>
          </a:p>
          <a:p>
            <a:r>
              <a:rPr lang="en-US" dirty="0" err="1" smtClean="0"/>
              <a:t>Bionomial</a:t>
            </a:r>
            <a:r>
              <a:rPr lang="en-US" dirty="0" smtClean="0"/>
              <a:t> Response</a:t>
            </a:r>
          </a:p>
          <a:p>
            <a:pPr lvl="1"/>
            <a:r>
              <a:rPr lang="en-US" dirty="0" smtClean="0"/>
              <a:t>Collision: True/False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199" y="-1896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Choosing Model(</a:t>
            </a:r>
            <a:r>
              <a:rPr lang="en-US" dirty="0" err="1" smtClean="0"/>
              <a:t>StepAIC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2855502"/>
            <a:ext cx="8915400" cy="142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665" y="1213008"/>
            <a:ext cx="7910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(formula = Collision ~ </a:t>
            </a:r>
            <a:r>
              <a:rPr lang="en-US" dirty="0" err="1"/>
              <a:t>Sizecm</a:t>
            </a:r>
            <a:r>
              <a:rPr lang="en-US" dirty="0"/>
              <a:t> + Region + Sex + Season + </a:t>
            </a:r>
            <a:r>
              <a:rPr lang="en-US" dirty="0" err="1"/>
              <a:t>Sizecm:Sex</a:t>
            </a:r>
            <a:r>
              <a:rPr lang="en-US" dirty="0"/>
              <a:t> + </a:t>
            </a:r>
          </a:p>
          <a:p>
            <a:r>
              <a:rPr lang="en-US" dirty="0"/>
              <a:t>    </a:t>
            </a:r>
            <a:r>
              <a:rPr lang="en-US" dirty="0" err="1"/>
              <a:t>Region:Sex</a:t>
            </a:r>
            <a:r>
              <a:rPr lang="en-US" dirty="0"/>
              <a:t> + </a:t>
            </a:r>
            <a:r>
              <a:rPr lang="en-US" dirty="0" err="1"/>
              <a:t>Sizecm:Season</a:t>
            </a:r>
            <a:r>
              <a:rPr lang="en-US" dirty="0"/>
              <a:t> + </a:t>
            </a:r>
            <a:r>
              <a:rPr lang="en-US" dirty="0" err="1"/>
              <a:t>Region:Season</a:t>
            </a:r>
            <a:r>
              <a:rPr lang="en-US" dirty="0"/>
              <a:t> + </a:t>
            </a:r>
            <a:r>
              <a:rPr lang="en-US" dirty="0" err="1"/>
              <a:t>Sex:Season</a:t>
            </a:r>
            <a:r>
              <a:rPr lang="en-US" dirty="0"/>
              <a:t> + </a:t>
            </a:r>
          </a:p>
          <a:p>
            <a:r>
              <a:rPr lang="en-US" dirty="0"/>
              <a:t>    </a:t>
            </a:r>
            <a:r>
              <a:rPr lang="en-US" dirty="0" err="1"/>
              <a:t>Sizecm:Sex:Season</a:t>
            </a:r>
            <a:r>
              <a:rPr lang="en-US" dirty="0"/>
              <a:t>, family = binomial, data = </a:t>
            </a:r>
            <a:r>
              <a:rPr lang="en-US" dirty="0" err="1"/>
              <a:t>mortD</a:t>
            </a:r>
            <a:r>
              <a:rPr lang="en-US" dirty="0"/>
              <a:t>, </a:t>
            </a:r>
            <a:r>
              <a:rPr lang="en-US" dirty="0" err="1"/>
              <a:t>na.action</a:t>
            </a:r>
            <a:r>
              <a:rPr lang="en-US" dirty="0"/>
              <a:t> = </a:t>
            </a:r>
            <a:r>
              <a:rPr lang="en-US" dirty="0" err="1"/>
              <a:t>na.fail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665" y="4475437"/>
            <a:ext cx="355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Sex:Season</a:t>
            </a:r>
            <a:r>
              <a:rPr lang="en-US" dirty="0" smtClean="0"/>
              <a:t> Interaction Removed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5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1896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Choosing Model(</a:t>
            </a:r>
            <a:r>
              <a:rPr lang="en-US" dirty="0" err="1" smtClean="0"/>
              <a:t>MumIN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8535" y="1609674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403362" y="2247465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8403362" y="2898181"/>
            <a:ext cx="42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8426817" y="3597345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8431871" y="4302372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8426817" y="4819824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433573" y="5470540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8437581" y="6188011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3" y="785446"/>
            <a:ext cx="8224630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024" y="785446"/>
            <a:ext cx="3391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12911" y="1959170"/>
            <a:ext cx="377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Size (cm)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5" y="4628312"/>
            <a:ext cx="11725017" cy="17379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50257" y="19591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 interaction with 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 interaction with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Season interaction with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 interaction with size (cm)</a:t>
            </a:r>
          </a:p>
        </p:txBody>
      </p:sp>
    </p:spTree>
    <p:extLst>
      <p:ext uri="{BB962C8B-B14F-4D97-AF65-F5344CB8AC3E}">
        <p14:creationId xmlns:p14="http://schemas.microsoft.com/office/powerpoint/2010/main" val="93288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8521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21335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Confidence Interval for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0"/>
            <a:ext cx="5903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2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643</Words>
  <Application>Microsoft Office PowerPoint</Application>
  <PresentationFormat>Widescreen</PresentationFormat>
  <Paragraphs>197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Examining the relationship between manatee physiology and environment and manatee death by watercraft collision.  </vt:lpstr>
      <vt:lpstr>Dataset Description</vt:lpstr>
      <vt:lpstr>Null Hypothesis</vt:lpstr>
      <vt:lpstr>GLM Based Analyses</vt:lpstr>
      <vt:lpstr>Choosing Model(StepAIC)</vt:lpstr>
      <vt:lpstr>Choosing Model(MumIN)</vt:lpstr>
      <vt:lpstr>Selected Model</vt:lpstr>
      <vt:lpstr>PowerPoint Presentation</vt:lpstr>
      <vt:lpstr>Confidence Interval for Parameters</vt:lpstr>
      <vt:lpstr>PowerPoint Presentation</vt:lpstr>
      <vt:lpstr>NDMS</vt:lpstr>
      <vt:lpstr>PowerPoint Presentation</vt:lpstr>
      <vt:lpstr>Future Studies(Frequency Distributions)</vt:lpstr>
      <vt:lpstr>Citations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Manatee Collisions</dc:title>
  <dc:creator>Microsoft Office User</dc:creator>
  <cp:lastModifiedBy>steven layne</cp:lastModifiedBy>
  <cp:revision>34</cp:revision>
  <dcterms:created xsi:type="dcterms:W3CDTF">2016-03-07T00:48:11Z</dcterms:created>
  <dcterms:modified xsi:type="dcterms:W3CDTF">2016-03-09T17:46:30Z</dcterms:modified>
</cp:coreProperties>
</file>